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82" r:id="rId2"/>
    <p:sldId id="281" r:id="rId3"/>
  </p:sldIdLst>
  <p:sldSz cx="9906000" cy="6858000" type="A4"/>
  <p:notesSz cx="6888163" cy="10020300"/>
  <p:kinsoku lang="ja-JP" invalStChars="、。，．・：；？！゛゜ヽヾゝゞ々ー’”）〕］｝〉》」』】°′″℃¢％ぁぃぅぇぉっゃゅょゎァィゥェォッャュョヮヵヶ!%),.:;?]}｡｣､･ｧｨｩｪｫｬｭｮｯｰﾞﾟ" invalEndChars="‘“（〔［｛〈《「『【￥＄$([¥{｢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4400" b="1" kern="1200">
        <a:solidFill>
          <a:schemeClr val="tx1"/>
        </a:solidFill>
        <a:latin typeface="Times New Roman" charset="0"/>
        <a:ea typeface="Osaka" charset="0"/>
        <a:cs typeface="Osaka" charset="0"/>
      </a:defRPr>
    </a:lvl1pPr>
    <a:lvl2pPr marL="457200" algn="l" rtl="0" fontAlgn="base">
      <a:spcBef>
        <a:spcPct val="0"/>
      </a:spcBef>
      <a:spcAft>
        <a:spcPct val="0"/>
      </a:spcAft>
      <a:defRPr kumimoji="1" sz="4400" b="1" kern="1200">
        <a:solidFill>
          <a:schemeClr val="tx1"/>
        </a:solidFill>
        <a:latin typeface="Times New Roman" charset="0"/>
        <a:ea typeface="Osaka" charset="0"/>
        <a:cs typeface="Osaka" charset="0"/>
      </a:defRPr>
    </a:lvl2pPr>
    <a:lvl3pPr marL="914400" algn="l" rtl="0" fontAlgn="base">
      <a:spcBef>
        <a:spcPct val="0"/>
      </a:spcBef>
      <a:spcAft>
        <a:spcPct val="0"/>
      </a:spcAft>
      <a:defRPr kumimoji="1" sz="4400" b="1" kern="1200">
        <a:solidFill>
          <a:schemeClr val="tx1"/>
        </a:solidFill>
        <a:latin typeface="Times New Roman" charset="0"/>
        <a:ea typeface="Osaka" charset="0"/>
        <a:cs typeface="Osaka" charset="0"/>
      </a:defRPr>
    </a:lvl3pPr>
    <a:lvl4pPr marL="1371600" algn="l" rtl="0" fontAlgn="base">
      <a:spcBef>
        <a:spcPct val="0"/>
      </a:spcBef>
      <a:spcAft>
        <a:spcPct val="0"/>
      </a:spcAft>
      <a:defRPr kumimoji="1" sz="4400" b="1" kern="1200">
        <a:solidFill>
          <a:schemeClr val="tx1"/>
        </a:solidFill>
        <a:latin typeface="Times New Roman" charset="0"/>
        <a:ea typeface="Osaka" charset="0"/>
        <a:cs typeface="Osaka" charset="0"/>
      </a:defRPr>
    </a:lvl4pPr>
    <a:lvl5pPr marL="1828800" algn="l" rtl="0" fontAlgn="base">
      <a:spcBef>
        <a:spcPct val="0"/>
      </a:spcBef>
      <a:spcAft>
        <a:spcPct val="0"/>
      </a:spcAft>
      <a:defRPr kumimoji="1" sz="4400" b="1" kern="1200">
        <a:solidFill>
          <a:schemeClr val="tx1"/>
        </a:solidFill>
        <a:latin typeface="Times New Roman" charset="0"/>
        <a:ea typeface="Osaka" charset="0"/>
        <a:cs typeface="Osaka" charset="0"/>
      </a:defRPr>
    </a:lvl5pPr>
    <a:lvl6pPr marL="2286000" algn="l" defTabSz="457200" rtl="0" eaLnBrk="1" latinLnBrk="0" hangingPunct="1">
      <a:defRPr kumimoji="1" sz="4400" b="1" kern="1200">
        <a:solidFill>
          <a:schemeClr val="tx1"/>
        </a:solidFill>
        <a:latin typeface="Times New Roman" charset="0"/>
        <a:ea typeface="Osaka" charset="0"/>
        <a:cs typeface="Osaka" charset="0"/>
      </a:defRPr>
    </a:lvl6pPr>
    <a:lvl7pPr marL="2743200" algn="l" defTabSz="457200" rtl="0" eaLnBrk="1" latinLnBrk="0" hangingPunct="1">
      <a:defRPr kumimoji="1" sz="4400" b="1" kern="1200">
        <a:solidFill>
          <a:schemeClr val="tx1"/>
        </a:solidFill>
        <a:latin typeface="Times New Roman" charset="0"/>
        <a:ea typeface="Osaka" charset="0"/>
        <a:cs typeface="Osaka" charset="0"/>
      </a:defRPr>
    </a:lvl7pPr>
    <a:lvl8pPr marL="3200400" algn="l" defTabSz="457200" rtl="0" eaLnBrk="1" latinLnBrk="0" hangingPunct="1">
      <a:defRPr kumimoji="1" sz="4400" b="1" kern="1200">
        <a:solidFill>
          <a:schemeClr val="tx1"/>
        </a:solidFill>
        <a:latin typeface="Times New Roman" charset="0"/>
        <a:ea typeface="Osaka" charset="0"/>
        <a:cs typeface="Osaka" charset="0"/>
      </a:defRPr>
    </a:lvl8pPr>
    <a:lvl9pPr marL="3657600" algn="l" defTabSz="457200" rtl="0" eaLnBrk="1" latinLnBrk="0" hangingPunct="1">
      <a:defRPr kumimoji="1" sz="4400" b="1" kern="1200">
        <a:solidFill>
          <a:schemeClr val="tx1"/>
        </a:solidFill>
        <a:latin typeface="Times New Roman" charset="0"/>
        <a:ea typeface="Osaka" charset="0"/>
        <a:cs typeface="Osak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AEF14"/>
    <a:srgbClr val="87FAE9"/>
    <a:srgbClr val="FD8DB3"/>
    <a:srgbClr val="20CCBE"/>
    <a:srgbClr val="CC3120"/>
    <a:srgbClr val="000095"/>
    <a:srgbClr val="FFFFFF"/>
    <a:srgbClr val="BF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85047" autoAdjust="0"/>
  </p:normalViewPr>
  <p:slideViewPr>
    <p:cSldViewPr>
      <p:cViewPr varScale="1">
        <p:scale>
          <a:sx n="60" d="100"/>
          <a:sy n="60" d="100"/>
        </p:scale>
        <p:origin x="816" y="1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34724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75200"/>
            <a:ext cx="5059363" cy="445611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5574" tIns="46949" rIns="95574" bIns="46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865188"/>
            <a:ext cx="5083175" cy="35194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9508026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細明朝体" charset="0"/>
        <a:ea typeface="細明朝体" charset="0"/>
        <a:cs typeface="細明朝体" charset="0"/>
      </a:defRPr>
    </a:lvl1pPr>
    <a:lvl2pPr marL="457200" algn="l" defTabSz="7620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細明朝体" charset="0"/>
        <a:ea typeface="細明朝体" charset="0"/>
        <a:cs typeface="細明朝体" charset="0"/>
      </a:defRPr>
    </a:lvl2pPr>
    <a:lvl3pPr marL="914400" algn="l" defTabSz="7620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細明朝体" charset="0"/>
        <a:ea typeface="細明朝体" charset="0"/>
        <a:cs typeface="細明朝体" charset="0"/>
      </a:defRPr>
    </a:lvl3pPr>
    <a:lvl4pPr marL="1371600" algn="l" defTabSz="7620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細明朝体" charset="0"/>
        <a:ea typeface="細明朝体" charset="0"/>
        <a:cs typeface="細明朝体" charset="0"/>
      </a:defRPr>
    </a:lvl4pPr>
    <a:lvl5pPr marL="1828800" algn="l" defTabSz="7620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細明朝体" charset="0"/>
        <a:ea typeface="細明朝体" charset="0"/>
        <a:cs typeface="細明朝体" charset="0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0530-120B-024C-8D9F-A052868B1B3B}" type="datetimeFigureOut">
              <a:rPr kumimoji="1" lang="ja-JP" altLang="en-US" smtClean="0"/>
              <a:t>2019/2/23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95CE4-2CEA-1347-92E5-761FF8F3E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5731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0530-120B-024C-8D9F-A052868B1B3B}" type="datetimeFigureOut">
              <a:rPr kumimoji="1" lang="ja-JP" altLang="en-US" smtClean="0"/>
              <a:t>2019/2/23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95CE4-2CEA-1347-92E5-761FF8F3E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379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0530-120B-024C-8D9F-A052868B1B3B}" type="datetimeFigureOut">
              <a:rPr kumimoji="1" lang="ja-JP" altLang="en-US" smtClean="0"/>
              <a:t>2019/2/23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95CE4-2CEA-1347-92E5-761FF8F3E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1048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0530-120B-024C-8D9F-A052868B1B3B}" type="datetimeFigureOut">
              <a:rPr kumimoji="1" lang="ja-JP" altLang="en-US" smtClean="0"/>
              <a:t>2019/2/23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95CE4-2CEA-1347-92E5-761FF8F3E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848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0530-120B-024C-8D9F-A052868B1B3B}" type="datetimeFigureOut">
              <a:rPr kumimoji="1" lang="ja-JP" altLang="en-US" smtClean="0"/>
              <a:t>2019/2/23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95CE4-2CEA-1347-92E5-761FF8F3E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772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0530-120B-024C-8D9F-A052868B1B3B}" type="datetimeFigureOut">
              <a:rPr kumimoji="1" lang="ja-JP" altLang="en-US" smtClean="0"/>
              <a:t>2019/2/23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95CE4-2CEA-1347-92E5-761FF8F3E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683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0530-120B-024C-8D9F-A052868B1B3B}" type="datetimeFigureOut">
              <a:rPr kumimoji="1" lang="ja-JP" altLang="en-US" smtClean="0"/>
              <a:t>2019/2/23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95CE4-2CEA-1347-92E5-761FF8F3E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8242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0530-120B-024C-8D9F-A052868B1B3B}" type="datetimeFigureOut">
              <a:rPr kumimoji="1" lang="ja-JP" altLang="en-US" smtClean="0"/>
              <a:t>2019/2/23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95CE4-2CEA-1347-92E5-761FF8F3E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065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0530-120B-024C-8D9F-A052868B1B3B}" type="datetimeFigureOut">
              <a:rPr kumimoji="1" lang="ja-JP" altLang="en-US" smtClean="0"/>
              <a:t>2019/2/23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95CE4-2CEA-1347-92E5-761FF8F3E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595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0530-120B-024C-8D9F-A052868B1B3B}" type="datetimeFigureOut">
              <a:rPr kumimoji="1" lang="ja-JP" altLang="en-US" smtClean="0"/>
              <a:t>2019/2/23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95CE4-2CEA-1347-92E5-761FF8F3E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142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0530-120B-024C-8D9F-A052868B1B3B}" type="datetimeFigureOut">
              <a:rPr kumimoji="1" lang="ja-JP" altLang="en-US" smtClean="0"/>
              <a:t>2019/2/23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95CE4-2CEA-1347-92E5-761FF8F3E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623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60530-120B-024C-8D9F-A052868B1B3B}" type="datetimeFigureOut">
              <a:rPr kumimoji="1" lang="ja-JP" altLang="en-US" smtClean="0"/>
              <a:t>2019/2/23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95CE4-2CEA-1347-92E5-761FF8F3E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827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992560" y="1340768"/>
            <a:ext cx="3672408" cy="482453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大学病院での研修内容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400" b="0" dirty="0">
                <a:solidFill>
                  <a:schemeClr val="bg1"/>
                </a:solidFill>
              </a:rPr>
              <a:t>脊椎：</a:t>
            </a:r>
            <a:r>
              <a:rPr lang="en-US" altLang="ja-JP" sz="2400" b="0" dirty="0">
                <a:solidFill>
                  <a:schemeClr val="bg1"/>
                </a:solidFill>
              </a:rPr>
              <a:t>4</a:t>
            </a:r>
            <a:r>
              <a:rPr lang="ja-JP" altLang="en-US" sz="2400" b="0" dirty="0">
                <a:solidFill>
                  <a:schemeClr val="bg1"/>
                </a:solidFill>
              </a:rPr>
              <a:t>単位</a:t>
            </a:r>
            <a:endParaRPr lang="en-US" altLang="ja-JP" sz="2400" b="0" dirty="0">
              <a:solidFill>
                <a:schemeClr val="bg1"/>
              </a:solidFill>
            </a:endParaRPr>
          </a:p>
          <a:p>
            <a:pPr algn="ctr"/>
            <a:r>
              <a:rPr lang="ja-JP" altLang="en-US" sz="2400" b="0" dirty="0">
                <a:solidFill>
                  <a:schemeClr val="bg1"/>
                </a:solidFill>
              </a:rPr>
              <a:t>上肢</a:t>
            </a:r>
            <a:r>
              <a:rPr lang="en-US" altLang="ja-JP" sz="2400" b="0" dirty="0">
                <a:solidFill>
                  <a:schemeClr val="bg1"/>
                </a:solidFill>
              </a:rPr>
              <a:t>/</a:t>
            </a:r>
            <a:r>
              <a:rPr lang="ja-JP" altLang="en-US" sz="2400" b="0" dirty="0">
                <a:solidFill>
                  <a:schemeClr val="bg1"/>
                </a:solidFill>
              </a:rPr>
              <a:t>手：</a:t>
            </a:r>
            <a:r>
              <a:rPr lang="en-US" altLang="ja-JP" sz="2400" b="0" dirty="0">
                <a:solidFill>
                  <a:schemeClr val="bg1"/>
                </a:solidFill>
              </a:rPr>
              <a:t>2</a:t>
            </a:r>
            <a:r>
              <a:rPr lang="ja-JP" altLang="en-US" sz="2400" b="0" dirty="0">
                <a:solidFill>
                  <a:schemeClr val="bg1"/>
                </a:solidFill>
              </a:rPr>
              <a:t>単位</a:t>
            </a:r>
            <a:endParaRPr lang="en-US" altLang="ja-JP" sz="2400" b="0" dirty="0">
              <a:solidFill>
                <a:schemeClr val="bg1"/>
              </a:solidFill>
            </a:endParaRPr>
          </a:p>
          <a:p>
            <a:pPr algn="ctr"/>
            <a:r>
              <a:rPr lang="ja-JP" altLang="en-US" sz="2400" b="0" dirty="0">
                <a:solidFill>
                  <a:schemeClr val="bg1"/>
                </a:solidFill>
              </a:rPr>
              <a:t>下肢：</a:t>
            </a:r>
            <a:r>
              <a:rPr lang="en-US" altLang="ja-JP" sz="2400" b="0" dirty="0">
                <a:solidFill>
                  <a:schemeClr val="bg1"/>
                </a:solidFill>
              </a:rPr>
              <a:t>2</a:t>
            </a:r>
            <a:r>
              <a:rPr lang="ja-JP" altLang="en-US" sz="2400" b="0" dirty="0">
                <a:solidFill>
                  <a:schemeClr val="bg1"/>
                </a:solidFill>
              </a:rPr>
              <a:t>単位</a:t>
            </a:r>
            <a:endParaRPr lang="en-US" altLang="ja-JP" sz="2400" b="0" dirty="0">
              <a:solidFill>
                <a:schemeClr val="bg1"/>
              </a:solidFill>
            </a:endParaRPr>
          </a:p>
          <a:p>
            <a:pPr algn="ctr"/>
            <a:r>
              <a:rPr lang="ja-JP" altLang="en-US" sz="2400" b="0" dirty="0">
                <a:solidFill>
                  <a:schemeClr val="bg1"/>
                </a:solidFill>
              </a:rPr>
              <a:t>小児：</a:t>
            </a:r>
            <a:r>
              <a:rPr lang="en-US" altLang="ja-JP" sz="2400" b="0" dirty="0">
                <a:solidFill>
                  <a:schemeClr val="bg1"/>
                </a:solidFill>
              </a:rPr>
              <a:t>2</a:t>
            </a:r>
            <a:r>
              <a:rPr lang="ja-JP" altLang="en-US" sz="2400" b="0" dirty="0">
                <a:solidFill>
                  <a:schemeClr val="bg1"/>
                </a:solidFill>
              </a:rPr>
              <a:t>単位</a:t>
            </a:r>
            <a:endParaRPr lang="en-US" altLang="ja-JP" sz="2400" b="0" dirty="0">
              <a:solidFill>
                <a:schemeClr val="bg1"/>
              </a:solidFill>
            </a:endParaRPr>
          </a:p>
          <a:p>
            <a:pPr algn="ctr"/>
            <a:r>
              <a:rPr lang="ja-JP" altLang="en-US" sz="2400" b="0" dirty="0">
                <a:solidFill>
                  <a:schemeClr val="bg1"/>
                </a:solidFill>
              </a:rPr>
              <a:t>腫瘍：</a:t>
            </a:r>
            <a:r>
              <a:rPr lang="en-US" altLang="ja-JP" sz="2400" b="0" dirty="0">
                <a:solidFill>
                  <a:schemeClr val="bg1"/>
                </a:solidFill>
              </a:rPr>
              <a:t>2</a:t>
            </a:r>
            <a:r>
              <a:rPr lang="ja-JP" altLang="en-US" sz="2400" b="0" dirty="0">
                <a:solidFill>
                  <a:schemeClr val="bg1"/>
                </a:solidFill>
              </a:rPr>
              <a:t>単位</a:t>
            </a:r>
          </a:p>
          <a:p>
            <a:pPr algn="ctr"/>
            <a:endParaRPr lang="en-US" altLang="ja-JP" sz="2400" b="0" dirty="0" smtClean="0">
              <a:solidFill>
                <a:schemeClr val="bg1"/>
              </a:solidFill>
            </a:endParaRPr>
          </a:p>
          <a:p>
            <a:pPr algn="ctr"/>
            <a:endParaRPr kumimoji="1" lang="ja-JP" altLang="en-US" sz="2400" b="0" dirty="0">
              <a:solidFill>
                <a:schemeClr val="bg1"/>
              </a:solidFill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5385048" y="332656"/>
            <a:ext cx="4248472" cy="5832648"/>
          </a:xfrm>
          <a:prstGeom prst="roundRect">
            <a:avLst/>
          </a:prstGeom>
          <a:solidFill>
            <a:srgbClr val="FD8DB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連携病院での研修内容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400" b="0" dirty="0" smtClean="0">
                <a:solidFill>
                  <a:schemeClr val="bg1"/>
                </a:solidFill>
              </a:rPr>
              <a:t>脊椎：</a:t>
            </a:r>
            <a:r>
              <a:rPr lang="en-US" altLang="ja-JP" sz="2400" b="0" dirty="0" smtClean="0">
                <a:solidFill>
                  <a:schemeClr val="bg1"/>
                </a:solidFill>
              </a:rPr>
              <a:t>4</a:t>
            </a:r>
            <a:r>
              <a:rPr lang="ja-JP" altLang="en-US" sz="2400" b="0" dirty="0" smtClean="0">
                <a:solidFill>
                  <a:schemeClr val="bg1"/>
                </a:solidFill>
              </a:rPr>
              <a:t>単位</a:t>
            </a:r>
            <a:endParaRPr lang="en-US" altLang="ja-JP" sz="2400" b="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2400" b="0" dirty="0" smtClean="0">
                <a:solidFill>
                  <a:schemeClr val="bg1"/>
                </a:solidFill>
              </a:rPr>
              <a:t>上肢</a:t>
            </a:r>
            <a:r>
              <a:rPr lang="en-US" altLang="ja-JP" sz="2400" b="0" dirty="0" smtClean="0">
                <a:solidFill>
                  <a:schemeClr val="bg1"/>
                </a:solidFill>
              </a:rPr>
              <a:t>/</a:t>
            </a:r>
            <a:r>
              <a:rPr lang="ja-JP" altLang="en-US" sz="2400" b="0" dirty="0" smtClean="0">
                <a:solidFill>
                  <a:schemeClr val="bg1"/>
                </a:solidFill>
              </a:rPr>
              <a:t>手：</a:t>
            </a:r>
            <a:r>
              <a:rPr lang="en-US" altLang="ja-JP" sz="2400" b="0" dirty="0" smtClean="0">
                <a:solidFill>
                  <a:schemeClr val="bg1"/>
                </a:solidFill>
              </a:rPr>
              <a:t>5</a:t>
            </a:r>
            <a:r>
              <a:rPr lang="ja-JP" altLang="en-US" sz="2400" b="0" dirty="0" smtClean="0">
                <a:solidFill>
                  <a:schemeClr val="bg1"/>
                </a:solidFill>
              </a:rPr>
              <a:t>単位</a:t>
            </a:r>
            <a:endParaRPr lang="en-US" altLang="ja-JP" sz="2400" b="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2400" b="0" dirty="0" smtClean="0">
                <a:solidFill>
                  <a:schemeClr val="bg1"/>
                </a:solidFill>
              </a:rPr>
              <a:t>下肢：</a:t>
            </a:r>
            <a:r>
              <a:rPr lang="en-US" altLang="ja-JP" sz="2400" b="0" smtClean="0">
                <a:solidFill>
                  <a:schemeClr val="bg1"/>
                </a:solidFill>
              </a:rPr>
              <a:t>6</a:t>
            </a:r>
            <a:r>
              <a:rPr lang="ja-JP" altLang="en-US" sz="2400" b="0" smtClean="0">
                <a:solidFill>
                  <a:schemeClr val="bg1"/>
                </a:solidFill>
              </a:rPr>
              <a:t>単位</a:t>
            </a:r>
            <a:endParaRPr lang="en-US" altLang="ja-JP" sz="2400" b="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2400" b="0" dirty="0" smtClean="0">
                <a:solidFill>
                  <a:schemeClr val="bg1"/>
                </a:solidFill>
              </a:rPr>
              <a:t>外傷：</a:t>
            </a:r>
            <a:r>
              <a:rPr lang="en-US" altLang="ja-JP" sz="2400" b="0" dirty="0" smtClean="0">
                <a:solidFill>
                  <a:schemeClr val="bg1"/>
                </a:solidFill>
              </a:rPr>
              <a:t>6</a:t>
            </a:r>
            <a:r>
              <a:rPr lang="ja-JP" altLang="en-US" sz="2400" b="0" dirty="0" smtClean="0">
                <a:solidFill>
                  <a:schemeClr val="bg1"/>
                </a:solidFill>
              </a:rPr>
              <a:t>単位</a:t>
            </a:r>
            <a:endParaRPr lang="en-US" altLang="ja-JP" sz="2400" b="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2400" b="0" dirty="0" smtClean="0">
                <a:solidFill>
                  <a:schemeClr val="bg1"/>
                </a:solidFill>
              </a:rPr>
              <a:t>リウマチ：</a:t>
            </a:r>
            <a:r>
              <a:rPr lang="en-US" altLang="ja-JP" sz="2400" b="0" dirty="0" smtClean="0">
                <a:solidFill>
                  <a:schemeClr val="bg1"/>
                </a:solidFill>
              </a:rPr>
              <a:t>3</a:t>
            </a:r>
            <a:r>
              <a:rPr lang="ja-JP" altLang="en-US" sz="2400" b="0" dirty="0" smtClean="0">
                <a:solidFill>
                  <a:schemeClr val="bg1"/>
                </a:solidFill>
              </a:rPr>
              <a:t>単位</a:t>
            </a:r>
            <a:endParaRPr lang="en-US" altLang="ja-JP" sz="2400" b="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2400" b="0" dirty="0" smtClean="0">
                <a:solidFill>
                  <a:schemeClr val="bg1"/>
                </a:solidFill>
              </a:rPr>
              <a:t>リハビリ：</a:t>
            </a:r>
            <a:r>
              <a:rPr lang="en-US" altLang="ja-JP" sz="2400" b="0" dirty="0" smtClean="0">
                <a:solidFill>
                  <a:schemeClr val="bg1"/>
                </a:solidFill>
              </a:rPr>
              <a:t>3</a:t>
            </a:r>
            <a:r>
              <a:rPr lang="ja-JP" altLang="en-US" sz="2400" b="0" dirty="0" smtClean="0">
                <a:solidFill>
                  <a:schemeClr val="bg1"/>
                </a:solidFill>
              </a:rPr>
              <a:t>単位</a:t>
            </a:r>
            <a:endParaRPr lang="en-US" altLang="ja-JP" sz="2400" b="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2400" b="0" dirty="0" smtClean="0">
                <a:solidFill>
                  <a:schemeClr val="bg1"/>
                </a:solidFill>
              </a:rPr>
              <a:t>スポーツ：</a:t>
            </a:r>
            <a:r>
              <a:rPr lang="en-US" altLang="ja-JP" sz="2400" b="0" dirty="0" smtClean="0">
                <a:solidFill>
                  <a:schemeClr val="bg1"/>
                </a:solidFill>
              </a:rPr>
              <a:t>3</a:t>
            </a:r>
            <a:r>
              <a:rPr lang="ja-JP" altLang="en-US" sz="2400" b="0" dirty="0" smtClean="0">
                <a:solidFill>
                  <a:schemeClr val="bg1"/>
                </a:solidFill>
              </a:rPr>
              <a:t>単位</a:t>
            </a:r>
            <a:endParaRPr lang="en-US" altLang="ja-JP" sz="2400" b="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2400" b="0" dirty="0" smtClean="0">
                <a:solidFill>
                  <a:schemeClr val="bg1"/>
                </a:solidFill>
              </a:rPr>
              <a:t>地域医療：</a:t>
            </a:r>
            <a:r>
              <a:rPr lang="en-US" altLang="ja-JP" sz="2400" b="0" dirty="0" smtClean="0">
                <a:solidFill>
                  <a:schemeClr val="bg1"/>
                </a:solidFill>
              </a:rPr>
              <a:t>3</a:t>
            </a:r>
            <a:r>
              <a:rPr lang="ja-JP" altLang="en-US" sz="2400" b="0" dirty="0" smtClean="0">
                <a:solidFill>
                  <a:schemeClr val="bg1"/>
                </a:solidFill>
              </a:rPr>
              <a:t>単位</a:t>
            </a:r>
            <a:endParaRPr lang="en-US" altLang="ja-JP" sz="2400" b="0" dirty="0" smtClean="0">
              <a:solidFill>
                <a:schemeClr val="bg1"/>
              </a:solidFill>
            </a:endParaRPr>
          </a:p>
          <a:p>
            <a:pPr algn="ctr"/>
            <a:endParaRPr lang="en-US" altLang="ja-JP" sz="2400" b="0" dirty="0">
              <a:solidFill>
                <a:schemeClr val="bg1"/>
              </a:solidFill>
            </a:endParaRPr>
          </a:p>
          <a:p>
            <a:pPr algn="ctr"/>
            <a:endParaRPr lang="en-US" altLang="ja-JP" sz="2400" b="0" dirty="0" smtClean="0">
              <a:solidFill>
                <a:schemeClr val="bg1"/>
              </a:solidFill>
            </a:endParaRPr>
          </a:p>
          <a:p>
            <a:pPr algn="ctr"/>
            <a:endParaRPr lang="en-US" altLang="ja-JP" sz="2400" b="0" dirty="0" smtClean="0">
              <a:solidFill>
                <a:schemeClr val="bg1"/>
              </a:solidFill>
            </a:endParaRPr>
          </a:p>
          <a:p>
            <a:pPr algn="ctr"/>
            <a:endParaRPr lang="en-US" altLang="ja-JP" sz="2400" b="0" dirty="0" smtClean="0">
              <a:solidFill>
                <a:schemeClr val="bg1"/>
              </a:solidFill>
            </a:endParaRPr>
          </a:p>
          <a:p>
            <a:pPr algn="ctr"/>
            <a:endParaRPr kumimoji="1" lang="en-US" altLang="ja-JP" sz="2400" b="0" dirty="0" smtClean="0">
              <a:solidFill>
                <a:schemeClr val="bg1"/>
              </a:solidFill>
            </a:endParaRPr>
          </a:p>
          <a:p>
            <a:pPr algn="ctr"/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280592" y="4869160"/>
            <a:ext cx="3096344" cy="79208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計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12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単位（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1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年間）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5601072" y="4221088"/>
            <a:ext cx="3528392" cy="86409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00"/>
                </a:solidFill>
              </a:rPr>
              <a:t>計</a:t>
            </a:r>
            <a:r>
              <a:rPr kumimoji="1" lang="en-US" altLang="ja-JP" sz="2400" dirty="0" smtClean="0">
                <a:solidFill>
                  <a:srgbClr val="000000"/>
                </a:solidFill>
              </a:rPr>
              <a:t>33</a:t>
            </a:r>
            <a:r>
              <a:rPr kumimoji="1" lang="ja-JP" altLang="en-US" sz="2400" dirty="0" smtClean="0">
                <a:solidFill>
                  <a:srgbClr val="000000"/>
                </a:solidFill>
              </a:rPr>
              <a:t>単位（</a:t>
            </a:r>
            <a:r>
              <a:rPr kumimoji="1" lang="en-US" altLang="ja-JP" sz="2400" dirty="0" smtClean="0">
                <a:solidFill>
                  <a:srgbClr val="000000"/>
                </a:solidFill>
              </a:rPr>
              <a:t>2</a:t>
            </a:r>
            <a:r>
              <a:rPr kumimoji="1" lang="ja-JP" altLang="en-US" sz="2400" dirty="0" smtClean="0">
                <a:solidFill>
                  <a:srgbClr val="000000"/>
                </a:solidFill>
              </a:rPr>
              <a:t>年</a:t>
            </a:r>
            <a:r>
              <a:rPr kumimoji="1" lang="en-US" altLang="ja-JP" sz="2400" dirty="0" smtClean="0">
                <a:solidFill>
                  <a:srgbClr val="000000"/>
                </a:solidFill>
              </a:rPr>
              <a:t>9</a:t>
            </a:r>
            <a:r>
              <a:rPr kumimoji="1" lang="ja-JP" altLang="en-US" sz="2400" dirty="0" smtClean="0">
                <a:solidFill>
                  <a:srgbClr val="000000"/>
                </a:solidFill>
              </a:rPr>
              <a:t>か月間）</a:t>
            </a:r>
            <a:endParaRPr kumimoji="1" lang="ja-JP" altLang="en-US" sz="2400" dirty="0">
              <a:solidFill>
                <a:srgbClr val="00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38887" y="6396335"/>
            <a:ext cx="849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日本整形外科学会が推奨する研修単位は</a:t>
            </a:r>
            <a:r>
              <a:rPr kumimoji="1" lang="en-US" altLang="ja-JP" sz="2400" dirty="0" smtClean="0"/>
              <a:t>3</a:t>
            </a:r>
            <a:r>
              <a:rPr kumimoji="1" lang="ja-JP" altLang="en-US" sz="2400" dirty="0" smtClean="0"/>
              <a:t>年</a:t>
            </a:r>
            <a:r>
              <a:rPr kumimoji="1" lang="en-US" altLang="ja-JP" sz="2400" dirty="0" smtClean="0"/>
              <a:t>9</a:t>
            </a:r>
            <a:r>
              <a:rPr kumimoji="1" lang="ja-JP" altLang="en-US" sz="2400" dirty="0" smtClean="0"/>
              <a:t>か月間で</a:t>
            </a:r>
            <a:r>
              <a:rPr lang="en-US" altLang="ja-JP" sz="2400" dirty="0" smtClean="0"/>
              <a:t>45</a:t>
            </a:r>
            <a:r>
              <a:rPr kumimoji="1" lang="ja-JP" altLang="en-US" sz="2400" dirty="0" smtClean="0"/>
              <a:t>単位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69216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935" y="1922145"/>
            <a:ext cx="5612130" cy="301371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テキスト ボックス 17"/>
          <p:cNvSpPr txBox="1"/>
          <p:nvPr/>
        </p:nvSpPr>
        <p:spPr>
          <a:xfrm>
            <a:off x="2552343" y="5445224"/>
            <a:ext cx="4801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太陽系</a:t>
            </a:r>
            <a:r>
              <a:rPr kumimoji="1" lang="ja-JP" altLang="en-US" sz="2400" smtClean="0"/>
              <a:t>形式の専門研修プログラム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5058</TotalTime>
  <Words>109</Words>
  <Application>Microsoft Macintosh PowerPoint</Application>
  <PresentationFormat>A4 210x297 mm</PresentationFormat>
  <Paragraphs>23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Calibri</vt:lpstr>
      <vt:lpstr>ＭＳ Ｐゴシック</vt:lpstr>
      <vt:lpstr>Osaka</vt:lpstr>
      <vt:lpstr>Times New Roman</vt:lpstr>
      <vt:lpstr>細明朝体</vt:lpstr>
      <vt:lpstr>Arial</vt:lpstr>
      <vt:lpstr>ホワイト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当院におけるデイ・サージャリーの現状と問題点 -足関節外側靱帯損傷の調査から-</dc:title>
  <dc:creator>OMC</dc:creator>
  <cp:lastModifiedBy>Microsoft Office ユーザー</cp:lastModifiedBy>
  <cp:revision>532</cp:revision>
  <dcterms:created xsi:type="dcterms:W3CDTF">2008-05-16T07:18:05Z</dcterms:created>
  <dcterms:modified xsi:type="dcterms:W3CDTF">2019-02-23T03:51:38Z</dcterms:modified>
</cp:coreProperties>
</file>